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0264100" cy="42799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FFE9"/>
    <a:srgbClr val="DF9135"/>
    <a:srgbClr val="4F81BD"/>
    <a:srgbClr val="E6F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673"/>
  </p:normalViewPr>
  <p:slideViewPr>
    <p:cSldViewPr>
      <p:cViewPr>
        <p:scale>
          <a:sx n="120" d="100"/>
          <a:sy n="120" d="100"/>
        </p:scale>
        <p:origin x="-8800" y="-227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7D1E1A-4DEA-CC41-98E6-C47FA7D3BEBB}" type="datetimeFigureOut">
              <a:rPr lang="en-US" smtClean="0"/>
              <a:t>5/2/24</a:t>
            </a:fld>
            <a:endParaRPr lang="en-US"/>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DC6981-8BDE-2442-B713-604DCBD51A89}" type="slidenum">
              <a:rPr lang="en-US" smtClean="0"/>
              <a:t>‹#›</a:t>
            </a:fld>
            <a:endParaRPr lang="en-US"/>
          </a:p>
        </p:txBody>
      </p:sp>
    </p:spTree>
    <p:extLst>
      <p:ext uri="{BB962C8B-B14F-4D97-AF65-F5344CB8AC3E}">
        <p14:creationId xmlns:p14="http://schemas.microsoft.com/office/powerpoint/2010/main" val="40099999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DC6981-8BDE-2442-B713-604DCBD51A89}" type="slidenum">
              <a:rPr lang="en-US" smtClean="0"/>
              <a:t>1</a:t>
            </a:fld>
            <a:endParaRPr lang="en-US"/>
          </a:p>
        </p:txBody>
      </p:sp>
    </p:spTree>
    <p:extLst>
      <p:ext uri="{BB962C8B-B14F-4D97-AF65-F5344CB8AC3E}">
        <p14:creationId xmlns:p14="http://schemas.microsoft.com/office/powerpoint/2010/main" val="865106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emf"/><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0" y="0"/>
            <a:ext cx="30266640" cy="4058984"/>
          </a:xfrm>
          <a:custGeom>
            <a:avLst/>
            <a:gdLst>
              <a:gd name="connsiteX0" fmla="*/ 0 w 30262742"/>
              <a:gd name="connsiteY0" fmla="*/ 0 h 5289080"/>
              <a:gd name="connsiteX1" fmla="*/ 30262742 w 30262742"/>
              <a:gd name="connsiteY1" fmla="*/ 0 h 5289080"/>
              <a:gd name="connsiteX2" fmla="*/ 30262742 w 30262742"/>
              <a:gd name="connsiteY2" fmla="*/ 5289080 h 5289080"/>
              <a:gd name="connsiteX3" fmla="*/ 0 w 30262742"/>
              <a:gd name="connsiteY3" fmla="*/ 5289080 h 5289080"/>
              <a:gd name="connsiteX4" fmla="*/ 0 w 30262742"/>
              <a:gd name="connsiteY4" fmla="*/ 0 h 5289080"/>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30262742" h="5289080">
                <a:moveTo>
                  <a:pt x="0" y="0"/>
                </a:moveTo>
                <a:lnTo>
                  <a:pt x="30262742" y="0"/>
                </a:lnTo>
                <a:lnTo>
                  <a:pt x="30262742" y="5289080"/>
                </a:lnTo>
                <a:lnTo>
                  <a:pt x="0" y="5289080"/>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venir" panose="02000503020000020003" pitchFamily="2" charset="0"/>
            </a:endParaRPr>
          </a:p>
        </p:txBody>
      </p:sp>
      <p:sp>
        <p:nvSpPr>
          <p:cNvPr id="2" name="TextBox 1"/>
          <p:cNvSpPr txBox="1"/>
          <p:nvPr/>
        </p:nvSpPr>
        <p:spPr>
          <a:xfrm>
            <a:off x="6039188" y="520700"/>
            <a:ext cx="18043525" cy="3279359"/>
          </a:xfrm>
          <a:prstGeom prst="rect">
            <a:avLst/>
          </a:prstGeom>
          <a:noFill/>
        </p:spPr>
        <p:txBody>
          <a:bodyPr wrap="square" lIns="0" tIns="0" rIns="0" rtlCol="0">
            <a:spAutoFit/>
          </a:bodyPr>
          <a:lstStyle/>
          <a:p>
            <a:pPr algn="ctr">
              <a:lnSpc>
                <a:spcPts val="8400"/>
              </a:lnSpc>
              <a:tabLst>
                <a:tab pos="3644900" algn="l"/>
                <a:tab pos="7785100" algn="l"/>
                <a:tab pos="8255000" algn="l"/>
              </a:tabLst>
            </a:pPr>
            <a:r>
              <a:rPr lang="en-US" altLang="zh-CN" sz="8800" b="1" dirty="0">
                <a:solidFill>
                  <a:srgbClr val="FFFFFF"/>
                </a:solidFill>
                <a:latin typeface="Avenir" panose="02000503020000020003" pitchFamily="2" charset="0"/>
                <a:cs typeface="Arial Black" pitchFamily="18" charset="0"/>
              </a:rPr>
              <a:t>Solenoid</a:t>
            </a:r>
          </a:p>
          <a:p>
            <a:pPr algn="ctr">
              <a:lnSpc>
                <a:spcPts val="8400"/>
              </a:lnSpc>
              <a:tabLst>
                <a:tab pos="3644900" algn="l"/>
                <a:tab pos="7785100" algn="l"/>
                <a:tab pos="8255000" algn="l"/>
              </a:tabLst>
            </a:pPr>
            <a:r>
              <a:rPr lang="en-US" altLang="zh-CN" sz="8800" b="1" dirty="0">
                <a:solidFill>
                  <a:srgbClr val="FFFFFF"/>
                </a:solidFill>
                <a:latin typeface="Avenir" panose="02000503020000020003" pitchFamily="2" charset="0"/>
                <a:cs typeface="Arial Black" pitchFamily="18" charset="0"/>
              </a:rPr>
              <a:t>Superconducting Magnet</a:t>
            </a:r>
          </a:p>
          <a:p>
            <a:pPr algn="ctr">
              <a:lnSpc>
                <a:spcPts val="8400"/>
              </a:lnSpc>
              <a:tabLst>
                <a:tab pos="3644900" algn="l"/>
                <a:tab pos="7785100" algn="l"/>
                <a:tab pos="8255000" algn="l"/>
              </a:tabLst>
            </a:pPr>
            <a:r>
              <a:rPr lang="en-US" altLang="zh-CN" sz="8000" dirty="0">
                <a:latin typeface="Avenir" panose="02000503020000020003" pitchFamily="2" charset="0"/>
                <a:cs typeface="Calibri" panose="020F0502020204030204" pitchFamily="34" charset="0"/>
              </a:rPr>
              <a:t> </a:t>
            </a:r>
            <a:r>
              <a:rPr lang="en-US" altLang="zh-CN" sz="4000" b="1" dirty="0">
                <a:solidFill>
                  <a:schemeClr val="bg1"/>
                </a:solidFill>
                <a:latin typeface="Avenir" panose="02000503020000020003" pitchFamily="2" charset="0"/>
                <a:cs typeface="Calibri" panose="020F0502020204030204" pitchFamily="34" charset="0"/>
              </a:rPr>
              <a:t>Thomas</a:t>
            </a:r>
            <a:r>
              <a:rPr lang="en-US" altLang="zh-CN" sz="4000" dirty="0">
                <a:solidFill>
                  <a:schemeClr val="bg1"/>
                </a:solidFill>
                <a:latin typeface="Avenir" panose="02000503020000020003" pitchFamily="2" charset="0"/>
                <a:cs typeface="Calibri" panose="020F0502020204030204" pitchFamily="34" charset="0"/>
              </a:rPr>
              <a:t> </a:t>
            </a:r>
            <a:r>
              <a:rPr lang="en-US" altLang="zh-CN" sz="4000" b="1" dirty="0">
                <a:solidFill>
                  <a:schemeClr val="bg1"/>
                </a:solidFill>
                <a:latin typeface="Avenir" panose="02000503020000020003" pitchFamily="2" charset="0"/>
                <a:cs typeface="Calibri" panose="020F0502020204030204" pitchFamily="34" charset="0"/>
              </a:rPr>
              <a:t>Jefferson</a:t>
            </a:r>
            <a:r>
              <a:rPr lang="en-US" altLang="zh-CN" sz="4000" dirty="0">
                <a:solidFill>
                  <a:schemeClr val="bg1"/>
                </a:solidFill>
                <a:latin typeface="Avenir" panose="02000503020000020003" pitchFamily="2" charset="0"/>
                <a:cs typeface="Calibri" panose="020F0502020204030204" pitchFamily="34" charset="0"/>
              </a:rPr>
              <a:t> </a:t>
            </a:r>
            <a:r>
              <a:rPr lang="en-US" altLang="zh-CN" sz="4000" b="1" dirty="0">
                <a:solidFill>
                  <a:schemeClr val="bg1"/>
                </a:solidFill>
                <a:latin typeface="Avenir" panose="02000503020000020003" pitchFamily="2" charset="0"/>
                <a:cs typeface="Calibri" panose="020F0502020204030204" pitchFamily="34" charset="0"/>
              </a:rPr>
              <a:t>National</a:t>
            </a:r>
            <a:r>
              <a:rPr lang="en-US" altLang="zh-CN" sz="4000" dirty="0">
                <a:solidFill>
                  <a:schemeClr val="bg1"/>
                </a:solidFill>
                <a:latin typeface="Avenir" panose="02000503020000020003" pitchFamily="2" charset="0"/>
                <a:cs typeface="Calibri" panose="020F0502020204030204" pitchFamily="34" charset="0"/>
              </a:rPr>
              <a:t> </a:t>
            </a:r>
            <a:r>
              <a:rPr lang="en-US" altLang="zh-CN" sz="4000" b="1" dirty="0">
                <a:solidFill>
                  <a:srgbClr val="FFFFFF"/>
                </a:solidFill>
                <a:latin typeface="Avenir" panose="02000503020000020003" pitchFamily="2" charset="0"/>
                <a:cs typeface="Calibri" panose="020F0502020204030204" pitchFamily="34" charset="0"/>
              </a:rPr>
              <a:t>Accelerator</a:t>
            </a:r>
            <a:r>
              <a:rPr lang="en-US" altLang="zh-CN" sz="4000" dirty="0">
                <a:latin typeface="Avenir" panose="02000503020000020003" pitchFamily="2" charset="0"/>
                <a:cs typeface="Calibri" panose="020F0502020204030204" pitchFamily="34" charset="0"/>
              </a:rPr>
              <a:t> </a:t>
            </a:r>
            <a:r>
              <a:rPr lang="en-US" altLang="zh-CN" sz="4000" b="1" dirty="0">
                <a:solidFill>
                  <a:srgbClr val="FFFFFF"/>
                </a:solidFill>
                <a:latin typeface="Avenir" panose="02000503020000020003" pitchFamily="2" charset="0"/>
                <a:cs typeface="Calibri" panose="020F0502020204030204" pitchFamily="34" charset="0"/>
              </a:rPr>
              <a:t>Facility</a:t>
            </a:r>
          </a:p>
        </p:txBody>
      </p:sp>
      <p:grpSp>
        <p:nvGrpSpPr>
          <p:cNvPr id="26" name="Group 25">
            <a:extLst>
              <a:ext uri="{FF2B5EF4-FFF2-40B4-BE49-F238E27FC236}">
                <a16:creationId xmlns:a16="http://schemas.microsoft.com/office/drawing/2014/main" id="{F8DE6B88-15D8-BF49-A4B0-2DD0FCB567FC}"/>
              </a:ext>
            </a:extLst>
          </p:cNvPr>
          <p:cNvGrpSpPr/>
          <p:nvPr/>
        </p:nvGrpSpPr>
        <p:grpSpPr>
          <a:xfrm>
            <a:off x="425450" y="316736"/>
            <a:ext cx="4343401" cy="3578267"/>
            <a:chOff x="196851" y="57676"/>
            <a:chExt cx="4343401" cy="3578267"/>
          </a:xfrm>
        </p:grpSpPr>
        <p:pic>
          <p:nvPicPr>
            <p:cNvPr id="21" name="Picture 3"/>
            <p:cNvPicPr>
              <a:picLocks noChangeAspect="1" noChangeArrowheads="1"/>
            </p:cNvPicPr>
            <p:nvPr/>
          </p:nvPicPr>
          <p:blipFill rotWithShape="1">
            <a:blip r:embed="rId3"/>
            <a:srcRect l="1342" t="2985" r="1115" b="3989"/>
            <a:stretch/>
          </p:blipFill>
          <p:spPr bwMode="auto">
            <a:xfrm>
              <a:off x="196852" y="2349500"/>
              <a:ext cx="4343400" cy="1286443"/>
            </a:xfrm>
            <a:prstGeom prst="rect">
              <a:avLst/>
            </a:prstGeom>
            <a:noFill/>
          </p:spPr>
        </p:pic>
        <p:pic>
          <p:nvPicPr>
            <p:cNvPr id="25" name="Picture 24">
              <a:extLst>
                <a:ext uri="{FF2B5EF4-FFF2-40B4-BE49-F238E27FC236}">
                  <a16:creationId xmlns:a16="http://schemas.microsoft.com/office/drawing/2014/main" id="{2121CF55-4DE4-FA4D-B4C9-81D74DF3E5A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6851" y="57676"/>
              <a:ext cx="4343400" cy="2322730"/>
            </a:xfrm>
            <a:prstGeom prst="rect">
              <a:avLst/>
            </a:prstGeom>
          </p:spPr>
        </p:pic>
      </p:grpSp>
      <p:grpSp>
        <p:nvGrpSpPr>
          <p:cNvPr id="40" name="Group 39">
            <a:extLst>
              <a:ext uri="{FF2B5EF4-FFF2-40B4-BE49-F238E27FC236}">
                <a16:creationId xmlns:a16="http://schemas.microsoft.com/office/drawing/2014/main" id="{DC022F08-7E89-6344-BF04-A2060CFD3E5C}"/>
              </a:ext>
            </a:extLst>
          </p:cNvPr>
          <p:cNvGrpSpPr/>
          <p:nvPr/>
        </p:nvGrpSpPr>
        <p:grpSpPr>
          <a:xfrm>
            <a:off x="171000" y="4410655"/>
            <a:ext cx="13970450" cy="11609869"/>
            <a:chOff x="273050" y="4880131"/>
            <a:chExt cx="9317958" cy="11609869"/>
          </a:xfrm>
        </p:grpSpPr>
        <p:sp>
          <p:nvSpPr>
            <p:cNvPr id="11" name="Freeform 3"/>
            <p:cNvSpPr/>
            <p:nvPr/>
          </p:nvSpPr>
          <p:spPr>
            <a:xfrm>
              <a:off x="273050" y="4880131"/>
              <a:ext cx="9317958"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panose="02000503020000020003" pitchFamily="2" charset="0"/>
                </a:rPr>
                <a:t>What is it?</a:t>
              </a:r>
              <a:endParaRPr lang="zh-CN" altLang="en-US" sz="3600" b="1" dirty="0">
                <a:latin typeface="Avenir" panose="02000503020000020003" pitchFamily="2" charset="0"/>
              </a:endParaRPr>
            </a:p>
          </p:txBody>
        </p:sp>
        <p:sp>
          <p:nvSpPr>
            <p:cNvPr id="38" name="Rectangle 37">
              <a:extLst>
                <a:ext uri="{FF2B5EF4-FFF2-40B4-BE49-F238E27FC236}">
                  <a16:creationId xmlns:a16="http://schemas.microsoft.com/office/drawing/2014/main" id="{98E66545-D881-714C-8E21-47455B84C62A}"/>
                </a:ext>
              </a:extLst>
            </p:cNvPr>
            <p:cNvSpPr/>
            <p:nvPr/>
          </p:nvSpPr>
          <p:spPr>
            <a:xfrm>
              <a:off x="273050" y="5626099"/>
              <a:ext cx="9317958" cy="1086390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venir" panose="02000503020000020003" pitchFamily="2" charset="0"/>
              </a:endParaRPr>
            </a:p>
          </p:txBody>
        </p:sp>
      </p:grpSp>
      <p:grpSp>
        <p:nvGrpSpPr>
          <p:cNvPr id="72" name="Group 71">
            <a:extLst>
              <a:ext uri="{FF2B5EF4-FFF2-40B4-BE49-F238E27FC236}">
                <a16:creationId xmlns:a16="http://schemas.microsoft.com/office/drawing/2014/main" id="{7B82FF5F-D340-F847-9487-A645E29D3420}"/>
              </a:ext>
            </a:extLst>
          </p:cNvPr>
          <p:cNvGrpSpPr/>
          <p:nvPr/>
        </p:nvGrpSpPr>
        <p:grpSpPr>
          <a:xfrm>
            <a:off x="171000" y="16201132"/>
            <a:ext cx="14122850" cy="6874768"/>
            <a:chOff x="273050" y="4880131"/>
            <a:chExt cx="9317958" cy="4022569"/>
          </a:xfrm>
        </p:grpSpPr>
        <p:sp>
          <p:nvSpPr>
            <p:cNvPr id="73" name="Freeform 3">
              <a:extLst>
                <a:ext uri="{FF2B5EF4-FFF2-40B4-BE49-F238E27FC236}">
                  <a16:creationId xmlns:a16="http://schemas.microsoft.com/office/drawing/2014/main" id="{4BF032A1-B97F-5741-AB4C-DB8369EE3C3C}"/>
                </a:ext>
              </a:extLst>
            </p:cNvPr>
            <p:cNvSpPr/>
            <p:nvPr/>
          </p:nvSpPr>
          <p:spPr>
            <a:xfrm>
              <a:off x="273050" y="4880131"/>
              <a:ext cx="9317958" cy="433379"/>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panose="02000503020000020003" pitchFamily="2" charset="0"/>
                </a:rPr>
                <a:t>Tech Specs</a:t>
              </a:r>
              <a:endParaRPr lang="zh-CN" altLang="en-US" sz="3600" b="1" dirty="0">
                <a:latin typeface="Avenir" panose="02000503020000020003" pitchFamily="2" charset="0"/>
              </a:endParaRPr>
            </a:p>
          </p:txBody>
        </p:sp>
        <p:sp>
          <p:nvSpPr>
            <p:cNvPr id="74" name="Rectangle 73">
              <a:extLst>
                <a:ext uri="{FF2B5EF4-FFF2-40B4-BE49-F238E27FC236}">
                  <a16:creationId xmlns:a16="http://schemas.microsoft.com/office/drawing/2014/main" id="{C0DBACD3-5CC0-A146-BC83-7E1D252E4FAC}"/>
                </a:ext>
              </a:extLst>
            </p:cNvPr>
            <p:cNvSpPr/>
            <p:nvPr/>
          </p:nvSpPr>
          <p:spPr>
            <a:xfrm>
              <a:off x="273050" y="5380535"/>
              <a:ext cx="9317958" cy="3522165"/>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venir" panose="02000503020000020003" pitchFamily="2" charset="0"/>
              </a:endParaRPr>
            </a:p>
          </p:txBody>
        </p:sp>
      </p:grpSp>
      <p:grpSp>
        <p:nvGrpSpPr>
          <p:cNvPr id="75" name="Group 74">
            <a:extLst>
              <a:ext uri="{FF2B5EF4-FFF2-40B4-BE49-F238E27FC236}">
                <a16:creationId xmlns:a16="http://schemas.microsoft.com/office/drawing/2014/main" id="{CFC8A5E8-9FE3-CC4D-8F10-2355B84AC266}"/>
              </a:ext>
            </a:extLst>
          </p:cNvPr>
          <p:cNvGrpSpPr/>
          <p:nvPr/>
        </p:nvGrpSpPr>
        <p:grpSpPr>
          <a:xfrm>
            <a:off x="14474304" y="4417005"/>
            <a:ext cx="15584780" cy="18730656"/>
            <a:chOff x="273050" y="4880131"/>
            <a:chExt cx="9317958" cy="15878456"/>
          </a:xfrm>
        </p:grpSpPr>
        <p:sp>
          <p:nvSpPr>
            <p:cNvPr id="76" name="Freeform 3">
              <a:extLst>
                <a:ext uri="{FF2B5EF4-FFF2-40B4-BE49-F238E27FC236}">
                  <a16:creationId xmlns:a16="http://schemas.microsoft.com/office/drawing/2014/main" id="{8A9A152D-EE33-7C40-B60D-E35506F1BA8F}"/>
                </a:ext>
              </a:extLst>
            </p:cNvPr>
            <p:cNvSpPr/>
            <p:nvPr/>
          </p:nvSpPr>
          <p:spPr>
            <a:xfrm>
              <a:off x="273050" y="4880131"/>
              <a:ext cx="9317958" cy="526471"/>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panose="02000503020000020003" pitchFamily="2" charset="0"/>
                </a:rPr>
                <a:t>Designing the Solenoid Magnet</a:t>
              </a:r>
              <a:endParaRPr lang="zh-CN" altLang="en-US" sz="3600" b="1" dirty="0">
                <a:latin typeface="Avenir" panose="02000503020000020003" pitchFamily="2" charset="0"/>
              </a:endParaRPr>
            </a:p>
          </p:txBody>
        </p:sp>
        <p:sp>
          <p:nvSpPr>
            <p:cNvPr id="77" name="Rectangle 76">
              <a:extLst>
                <a:ext uri="{FF2B5EF4-FFF2-40B4-BE49-F238E27FC236}">
                  <a16:creationId xmlns:a16="http://schemas.microsoft.com/office/drawing/2014/main" id="{8523CCBE-903C-5743-AA1C-B9E021498E26}"/>
                </a:ext>
              </a:extLst>
            </p:cNvPr>
            <p:cNvSpPr/>
            <p:nvPr/>
          </p:nvSpPr>
          <p:spPr>
            <a:xfrm>
              <a:off x="273050" y="5507124"/>
              <a:ext cx="9317958" cy="15251463"/>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panose="02000503020000020003" pitchFamily="2" charset="0"/>
              </a:endParaRPr>
            </a:p>
          </p:txBody>
        </p:sp>
      </p:grpSp>
      <p:grpSp>
        <p:nvGrpSpPr>
          <p:cNvPr id="78" name="Group 77">
            <a:extLst>
              <a:ext uri="{FF2B5EF4-FFF2-40B4-BE49-F238E27FC236}">
                <a16:creationId xmlns:a16="http://schemas.microsoft.com/office/drawing/2014/main" id="{E85B806C-2204-AB42-A545-7279213779B8}"/>
              </a:ext>
            </a:extLst>
          </p:cNvPr>
          <p:cNvGrpSpPr/>
          <p:nvPr/>
        </p:nvGrpSpPr>
        <p:grpSpPr>
          <a:xfrm>
            <a:off x="23666450" y="39738484"/>
            <a:ext cx="6466629" cy="2922293"/>
            <a:chOff x="273050" y="4818468"/>
            <a:chExt cx="9317958" cy="4084230"/>
          </a:xfrm>
        </p:grpSpPr>
        <p:sp>
          <p:nvSpPr>
            <p:cNvPr id="79" name="Freeform 3">
              <a:extLst>
                <a:ext uri="{FF2B5EF4-FFF2-40B4-BE49-F238E27FC236}">
                  <a16:creationId xmlns:a16="http://schemas.microsoft.com/office/drawing/2014/main" id="{62184687-BC39-FF40-96EF-E6D790D71A6C}"/>
                </a:ext>
              </a:extLst>
            </p:cNvPr>
            <p:cNvSpPr/>
            <p:nvPr/>
          </p:nvSpPr>
          <p:spPr>
            <a:xfrm>
              <a:off x="273050" y="4818468"/>
              <a:ext cx="9317958" cy="840988"/>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panose="02000503020000020003" pitchFamily="2" charset="0"/>
                </a:rPr>
                <a:t>Contributing Institutions</a:t>
              </a:r>
              <a:endParaRPr lang="zh-CN" altLang="en-US" sz="3600" b="1" dirty="0">
                <a:latin typeface="Avenir" panose="02000503020000020003" pitchFamily="2" charset="0"/>
              </a:endParaRPr>
            </a:p>
          </p:txBody>
        </p:sp>
        <p:sp>
          <p:nvSpPr>
            <p:cNvPr id="80" name="Rectangle 79">
              <a:extLst>
                <a:ext uri="{FF2B5EF4-FFF2-40B4-BE49-F238E27FC236}">
                  <a16:creationId xmlns:a16="http://schemas.microsoft.com/office/drawing/2014/main" id="{782D6FF9-7AE5-8244-867C-7E3F25D5E396}"/>
                </a:ext>
              </a:extLst>
            </p:cNvPr>
            <p:cNvSpPr/>
            <p:nvPr/>
          </p:nvSpPr>
          <p:spPr>
            <a:xfrm>
              <a:off x="273050" y="5812192"/>
              <a:ext cx="9317958" cy="309050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pPr marL="342900" indent="-342900">
                <a:buFont typeface="Arial" panose="020B0604020202020204" pitchFamily="34" charset="0"/>
                <a:buChar char="•"/>
              </a:pPr>
              <a:r>
                <a:rPr lang="en-US" sz="2400" dirty="0">
                  <a:solidFill>
                    <a:schemeClr val="tx1"/>
                  </a:solidFill>
                  <a:latin typeface="Avenir" panose="02000503020000020003" pitchFamily="2" charset="0"/>
                </a:rPr>
                <a:t>Jefferson Lab, Newport News, VA, USA</a:t>
              </a:r>
            </a:p>
            <a:p>
              <a:pPr marL="342900" indent="-342900">
                <a:buFont typeface="Arial" panose="020B0604020202020204" pitchFamily="34" charset="0"/>
                <a:buChar char="•"/>
              </a:pPr>
              <a:r>
                <a:rPr lang="en-US" sz="2400" dirty="0">
                  <a:solidFill>
                    <a:schemeClr val="tx1"/>
                  </a:solidFill>
                  <a:latin typeface="Avenir" panose="02000503020000020003" pitchFamily="2" charset="0"/>
                </a:rPr>
                <a:t>Everson-Tesla </a:t>
              </a:r>
              <a:r>
                <a:rPr lang="en-US" sz="2400" dirty="0" err="1">
                  <a:solidFill>
                    <a:schemeClr val="tx1"/>
                  </a:solidFill>
                  <a:latin typeface="Avenir" panose="02000503020000020003" pitchFamily="2" charset="0"/>
                </a:rPr>
                <a:t>Inc</a:t>
              </a:r>
              <a:r>
                <a:rPr lang="en-US" sz="2400" dirty="0">
                  <a:solidFill>
                    <a:schemeClr val="tx1"/>
                  </a:solidFill>
                  <a:latin typeface="Avenir" panose="02000503020000020003" pitchFamily="2" charset="0"/>
                </a:rPr>
                <a:t>, Nazareth, PA, USA</a:t>
              </a:r>
            </a:p>
            <a:p>
              <a:pPr marL="342900" indent="-342900">
                <a:buFont typeface="Arial" panose="020B0604020202020204" pitchFamily="34" charset="0"/>
                <a:buChar char="•"/>
              </a:pPr>
              <a:r>
                <a:rPr lang="en-US" sz="2400" dirty="0">
                  <a:solidFill>
                    <a:schemeClr val="tx1"/>
                  </a:solidFill>
                  <a:latin typeface="Avenir" panose="02000503020000020003" pitchFamily="2" charset="0"/>
                </a:rPr>
                <a:t>Tesla Engineering, England, UK</a:t>
              </a:r>
            </a:p>
          </p:txBody>
        </p:sp>
      </p:grpSp>
      <p:grpSp>
        <p:nvGrpSpPr>
          <p:cNvPr id="91" name="Group 90">
            <a:extLst>
              <a:ext uri="{FF2B5EF4-FFF2-40B4-BE49-F238E27FC236}">
                <a16:creationId xmlns:a16="http://schemas.microsoft.com/office/drawing/2014/main" id="{75E1649E-4D1F-8C40-9A74-FFE1DE45F88E}"/>
              </a:ext>
            </a:extLst>
          </p:cNvPr>
          <p:cNvGrpSpPr/>
          <p:nvPr/>
        </p:nvGrpSpPr>
        <p:grpSpPr>
          <a:xfrm>
            <a:off x="145824" y="23267210"/>
            <a:ext cx="23368226" cy="19393565"/>
            <a:chOff x="240400" y="4880131"/>
            <a:chExt cx="32060199" cy="10989151"/>
          </a:xfrm>
        </p:grpSpPr>
        <p:sp>
          <p:nvSpPr>
            <p:cNvPr id="92" name="Freeform 3">
              <a:extLst>
                <a:ext uri="{FF2B5EF4-FFF2-40B4-BE49-F238E27FC236}">
                  <a16:creationId xmlns:a16="http://schemas.microsoft.com/office/drawing/2014/main" id="{C035300C-3CC1-B041-B172-1E2ED75289BA}"/>
                </a:ext>
              </a:extLst>
            </p:cNvPr>
            <p:cNvSpPr/>
            <p:nvPr/>
          </p:nvSpPr>
          <p:spPr>
            <a:xfrm>
              <a:off x="240400" y="4880131"/>
              <a:ext cx="32060199" cy="4840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panose="02000503020000020003" pitchFamily="2" charset="0"/>
                </a:rPr>
                <a:t>Building and Installing the Solenoid</a:t>
              </a:r>
              <a:endParaRPr lang="zh-CN" altLang="en-US" sz="3600" b="1" dirty="0">
                <a:latin typeface="Avenir" panose="02000503020000020003" pitchFamily="2" charset="0"/>
              </a:endParaRPr>
            </a:p>
          </p:txBody>
        </p:sp>
        <p:sp>
          <p:nvSpPr>
            <p:cNvPr id="93" name="Rectangle 92">
              <a:extLst>
                <a:ext uri="{FF2B5EF4-FFF2-40B4-BE49-F238E27FC236}">
                  <a16:creationId xmlns:a16="http://schemas.microsoft.com/office/drawing/2014/main" id="{991033E5-17E2-1A4A-A0CA-555F1EA0D74C}"/>
                </a:ext>
              </a:extLst>
            </p:cNvPr>
            <p:cNvSpPr/>
            <p:nvPr/>
          </p:nvSpPr>
          <p:spPr>
            <a:xfrm>
              <a:off x="273050" y="5472631"/>
              <a:ext cx="32027549" cy="1039665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venir" panose="02000503020000020003" pitchFamily="2" charset="0"/>
              </a:endParaRPr>
            </a:p>
          </p:txBody>
        </p:sp>
      </p:grpSp>
      <p:grpSp>
        <p:nvGrpSpPr>
          <p:cNvPr id="94" name="Group 93">
            <a:extLst>
              <a:ext uri="{FF2B5EF4-FFF2-40B4-BE49-F238E27FC236}">
                <a16:creationId xmlns:a16="http://schemas.microsoft.com/office/drawing/2014/main" id="{C13BEE0F-4138-9B4D-BD95-081D1AC29644}"/>
              </a:ext>
            </a:extLst>
          </p:cNvPr>
          <p:cNvGrpSpPr/>
          <p:nvPr/>
        </p:nvGrpSpPr>
        <p:grpSpPr>
          <a:xfrm>
            <a:off x="23666450" y="23267210"/>
            <a:ext cx="6420186" cy="16013766"/>
            <a:chOff x="273050" y="4880131"/>
            <a:chExt cx="9317958" cy="10817487"/>
          </a:xfrm>
        </p:grpSpPr>
        <p:sp>
          <p:nvSpPr>
            <p:cNvPr id="95" name="Freeform 3">
              <a:extLst>
                <a:ext uri="{FF2B5EF4-FFF2-40B4-BE49-F238E27FC236}">
                  <a16:creationId xmlns:a16="http://schemas.microsoft.com/office/drawing/2014/main" id="{3948DED3-E622-084A-B836-EB5755AC8277}"/>
                </a:ext>
              </a:extLst>
            </p:cNvPr>
            <p:cNvSpPr/>
            <p:nvPr/>
          </p:nvSpPr>
          <p:spPr>
            <a:xfrm>
              <a:off x="273050" y="4880131"/>
              <a:ext cx="9317958" cy="571061"/>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panose="02000503020000020003" pitchFamily="2" charset="0"/>
                </a:rPr>
                <a:t>Did you know?</a:t>
              </a:r>
              <a:endParaRPr lang="zh-CN" altLang="en-US" sz="3600" b="1" dirty="0">
                <a:latin typeface="Avenir" panose="02000503020000020003" pitchFamily="2" charset="0"/>
              </a:endParaRPr>
            </a:p>
          </p:txBody>
        </p:sp>
        <p:sp>
          <p:nvSpPr>
            <p:cNvPr id="96" name="Rectangle 95">
              <a:extLst>
                <a:ext uri="{FF2B5EF4-FFF2-40B4-BE49-F238E27FC236}">
                  <a16:creationId xmlns:a16="http://schemas.microsoft.com/office/drawing/2014/main" id="{3C7D140C-3D54-DE4C-A2B6-12D2FC1A8E2F}"/>
                </a:ext>
              </a:extLst>
            </p:cNvPr>
            <p:cNvSpPr/>
            <p:nvPr/>
          </p:nvSpPr>
          <p:spPr>
            <a:xfrm>
              <a:off x="273050" y="5586472"/>
              <a:ext cx="9317958" cy="1011114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venir" panose="02000503020000020003" pitchFamily="2" charset="0"/>
              </a:endParaRPr>
            </a:p>
          </p:txBody>
        </p:sp>
      </p:grpSp>
      <p:sp>
        <p:nvSpPr>
          <p:cNvPr id="115" name="TextBox 114">
            <a:extLst>
              <a:ext uri="{FF2B5EF4-FFF2-40B4-BE49-F238E27FC236}">
                <a16:creationId xmlns:a16="http://schemas.microsoft.com/office/drawing/2014/main" id="{F52275B9-DDD0-D143-A431-59B197F39F9A}"/>
              </a:ext>
            </a:extLst>
          </p:cNvPr>
          <p:cNvSpPr txBox="1"/>
          <p:nvPr/>
        </p:nvSpPr>
        <p:spPr>
          <a:xfrm>
            <a:off x="425449" y="5168900"/>
            <a:ext cx="13576633" cy="4154984"/>
          </a:xfrm>
          <a:prstGeom prst="rect">
            <a:avLst/>
          </a:prstGeom>
          <a:noFill/>
        </p:spPr>
        <p:txBody>
          <a:bodyPr wrap="square" rtlCol="0">
            <a:spAutoFit/>
          </a:bodyPr>
          <a:lstStyle/>
          <a:p>
            <a:r>
              <a:rPr lang="en-US" sz="2400" dirty="0">
                <a:latin typeface="Avenir" panose="02000503020000020003" pitchFamily="2" charset="0"/>
              </a:rPr>
              <a:t>The Solenoid Superconducting Magnet is used to:</a:t>
            </a:r>
          </a:p>
          <a:p>
            <a:endParaRPr lang="en-US" sz="2400" dirty="0">
              <a:latin typeface="Avenir" panose="02000503020000020003" pitchFamily="2" charset="0"/>
            </a:endParaRPr>
          </a:p>
          <a:p>
            <a:pPr marL="457200" indent="-457200">
              <a:buFont typeface="+mj-lt"/>
              <a:buAutoNum type="arabicPeriod"/>
            </a:pPr>
            <a:r>
              <a:rPr lang="en-US" sz="2400" b="1" dirty="0">
                <a:latin typeface="Avenir" panose="02000503020000020003" pitchFamily="2" charset="0"/>
              </a:rPr>
              <a:t>Bend the particle trajectories so the detectors can measure their momentum</a:t>
            </a:r>
          </a:p>
          <a:p>
            <a:pPr marL="457200" indent="-457200">
              <a:buFont typeface="+mj-lt"/>
              <a:buAutoNum type="arabicPeriod"/>
            </a:pPr>
            <a:r>
              <a:rPr lang="en-US" sz="2400" b="1" dirty="0">
                <a:latin typeface="Avenir" panose="02000503020000020003" pitchFamily="2" charset="0"/>
              </a:rPr>
              <a:t>Provide Magnetic Shielding against background from the beam</a:t>
            </a:r>
          </a:p>
          <a:p>
            <a:endParaRPr lang="en-US" sz="2400" dirty="0">
              <a:latin typeface="Avenir" panose="02000503020000020003" pitchFamily="2" charset="0"/>
            </a:endParaRPr>
          </a:p>
          <a:p>
            <a:r>
              <a:rPr lang="en-US" sz="2400" dirty="0">
                <a:latin typeface="Avenir" panose="02000503020000020003" pitchFamily="2" charset="0"/>
              </a:rPr>
              <a:t>The charged particles produced by nuclear reactions between the beam and the target are steered by the Solenoid magnetic field so that they can be detected by the different physics detectors. </a:t>
            </a:r>
          </a:p>
          <a:p>
            <a:r>
              <a:rPr lang="en-US" sz="2400" dirty="0">
                <a:latin typeface="Avenir" panose="02000503020000020003" pitchFamily="2" charset="0"/>
              </a:rPr>
              <a:t>The high intensity beam produces a background halo that the solenoid shields: w/o its magnetic protection, carrying out experiments would be impossible.</a:t>
            </a:r>
          </a:p>
          <a:p>
            <a:endParaRPr lang="en-US" sz="2400" dirty="0">
              <a:latin typeface="Avenir" panose="02000503020000020003" pitchFamily="2" charset="0"/>
            </a:endParaRPr>
          </a:p>
        </p:txBody>
      </p:sp>
      <p:sp>
        <p:nvSpPr>
          <p:cNvPr id="116" name="TextBox 115">
            <a:extLst>
              <a:ext uri="{FF2B5EF4-FFF2-40B4-BE49-F238E27FC236}">
                <a16:creationId xmlns:a16="http://schemas.microsoft.com/office/drawing/2014/main" id="{323CD00F-ADBC-2B43-9718-303BDECFA26D}"/>
              </a:ext>
            </a:extLst>
          </p:cNvPr>
          <p:cNvSpPr txBox="1"/>
          <p:nvPr/>
        </p:nvSpPr>
        <p:spPr>
          <a:xfrm>
            <a:off x="24027150" y="24752299"/>
            <a:ext cx="5633954" cy="14250055"/>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venir" panose="02000503020000020003" pitchFamily="2" charset="0"/>
              </a:rPr>
              <a:t>The freezer in your refrigerator at home keeps your ice-cream cold at -18</a:t>
            </a:r>
            <a:r>
              <a:rPr lang="en-US" sz="2000" baseline="30000" dirty="0">
                <a:latin typeface="Avenir" panose="02000503020000020003" pitchFamily="2" charset="0"/>
              </a:rPr>
              <a:t>o</a:t>
            </a:r>
            <a:r>
              <a:rPr lang="en-US" sz="2000" dirty="0">
                <a:latin typeface="Avenir" panose="02000503020000020003" pitchFamily="2" charset="0"/>
              </a:rPr>
              <a:t>C (about 0</a:t>
            </a:r>
            <a:r>
              <a:rPr lang="en-US" sz="2000" baseline="30000" dirty="0">
                <a:latin typeface="Avenir" panose="02000503020000020003" pitchFamily="2" charset="0"/>
              </a:rPr>
              <a:t>o</a:t>
            </a:r>
            <a:r>
              <a:rPr lang="en-US" sz="2000" dirty="0">
                <a:latin typeface="Avenir" panose="02000503020000020003" pitchFamily="2" charset="0"/>
              </a:rPr>
              <a:t>F). The Solenoid superconducting coils are kept cold at -268</a:t>
            </a:r>
            <a:r>
              <a:rPr lang="en-US" sz="2000" baseline="30000" dirty="0">
                <a:latin typeface="Avenir" panose="02000503020000020003" pitchFamily="2" charset="0"/>
              </a:rPr>
              <a:t>o</a:t>
            </a:r>
            <a:r>
              <a:rPr lang="en-US" sz="2000" dirty="0">
                <a:latin typeface="Avenir" panose="02000503020000020003" pitchFamily="2" charset="0"/>
              </a:rPr>
              <a:t>C (-450</a:t>
            </a:r>
            <a:r>
              <a:rPr lang="en-US" sz="2000" baseline="30000" dirty="0">
                <a:latin typeface="Avenir" panose="02000503020000020003" pitchFamily="2" charset="0"/>
              </a:rPr>
              <a:t>o</a:t>
            </a:r>
            <a:r>
              <a:rPr lang="en-US" sz="2000" dirty="0">
                <a:latin typeface="Avenir" panose="02000503020000020003" pitchFamily="2" charset="0"/>
              </a:rPr>
              <a:t>F) – nearly as cold as outer space! We use liquid Helium to do that!</a:t>
            </a:r>
          </a:p>
          <a:p>
            <a:pPr marL="342900" indent="-342900">
              <a:buFont typeface="Arial" panose="020B0604020202020204" pitchFamily="34" charset="0"/>
              <a:buChar char="•"/>
            </a:pPr>
            <a:endParaRPr lang="en-US" sz="2000" dirty="0">
              <a:latin typeface="Avenir" panose="02000503020000020003" pitchFamily="2" charset="0"/>
            </a:endParaRPr>
          </a:p>
          <a:p>
            <a:pPr marL="342900" indent="-342900">
              <a:buFont typeface="Arial" panose="020B0604020202020204" pitchFamily="34" charset="0"/>
              <a:buChar char="•"/>
            </a:pPr>
            <a:r>
              <a:rPr lang="en-US" sz="2000" dirty="0">
                <a:latin typeface="Avenir" panose="02000503020000020003" pitchFamily="2" charset="0"/>
              </a:rPr>
              <a:t>Helium gas was first discovered on August 18</a:t>
            </a:r>
            <a:r>
              <a:rPr lang="en-US" sz="2000" baseline="30000" dirty="0">
                <a:latin typeface="Avenir" panose="02000503020000020003" pitchFamily="2" charset="0"/>
              </a:rPr>
              <a:t>th</a:t>
            </a:r>
            <a:r>
              <a:rPr lang="en-US" sz="2000" dirty="0">
                <a:latin typeface="Avenir" panose="02000503020000020003" pitchFamily="2" charset="0"/>
              </a:rPr>
              <a:t> 1868 during a total solar eclipse of the sun. A scientist managed to liquefy it on July 10</a:t>
            </a:r>
            <a:r>
              <a:rPr lang="en-US" sz="2000" baseline="30000" dirty="0">
                <a:latin typeface="Avenir" panose="02000503020000020003" pitchFamily="2" charset="0"/>
              </a:rPr>
              <a:t>th</a:t>
            </a:r>
            <a:r>
              <a:rPr lang="en-US" sz="2000" dirty="0">
                <a:latin typeface="Avenir" panose="02000503020000020003" pitchFamily="2" charset="0"/>
              </a:rPr>
              <a:t> 1908 – yes….the same scientist who discovered superconductivity, </a:t>
            </a:r>
            <a:r>
              <a:rPr lang="en-US" sz="2000" dirty="0" err="1">
                <a:latin typeface="Avenir" panose="02000503020000020003" pitchFamily="2" charset="0"/>
              </a:rPr>
              <a:t>Kamerlingh</a:t>
            </a:r>
            <a:r>
              <a:rPr lang="en-US" sz="2000" dirty="0">
                <a:latin typeface="Avenir" panose="02000503020000020003" pitchFamily="2" charset="0"/>
              </a:rPr>
              <a:t> </a:t>
            </a:r>
            <a:r>
              <a:rPr lang="en-US" sz="2000" dirty="0" err="1">
                <a:latin typeface="Avenir" panose="02000503020000020003" pitchFamily="2" charset="0"/>
              </a:rPr>
              <a:t>Onnes</a:t>
            </a:r>
            <a:r>
              <a:rPr lang="en-US" sz="2000" dirty="0">
                <a:latin typeface="Avenir" panose="02000503020000020003" pitchFamily="2" charset="0"/>
              </a:rPr>
              <a:t>. That was on a Friday, in case you were wondering.</a:t>
            </a:r>
          </a:p>
          <a:p>
            <a:endParaRPr lang="en-US" sz="2000" dirty="0">
              <a:latin typeface="Avenir" panose="02000503020000020003" pitchFamily="2" charset="0"/>
            </a:endParaRPr>
          </a:p>
          <a:p>
            <a:pPr marL="342900" indent="-342900">
              <a:buFont typeface="Arial" panose="020B0604020202020204" pitchFamily="34" charset="0"/>
              <a:buChar char="•"/>
            </a:pPr>
            <a:r>
              <a:rPr lang="en-US" sz="2000" dirty="0">
                <a:latin typeface="Avenir" panose="02000503020000020003" pitchFamily="2" charset="0"/>
              </a:rPr>
              <a:t>The Solenoid magnet was designed in a little town on the South coast of England, built in the heart of coal country in Pennsylvania and is now installed in the greatest state of the nation, Virginia – the birthplace of America!</a:t>
            </a:r>
          </a:p>
          <a:p>
            <a:pPr marL="342900" indent="-342900">
              <a:buFont typeface="Arial" panose="020B0604020202020204" pitchFamily="34" charset="0"/>
              <a:buChar char="•"/>
            </a:pPr>
            <a:endParaRPr lang="en-US" sz="2000" dirty="0">
              <a:latin typeface="Avenir" panose="02000503020000020003" pitchFamily="2" charset="0"/>
            </a:endParaRPr>
          </a:p>
          <a:p>
            <a:pPr marL="342900" indent="-342900">
              <a:buFont typeface="Arial" panose="020B0604020202020204" pitchFamily="34" charset="0"/>
              <a:buChar char="•"/>
            </a:pPr>
            <a:r>
              <a:rPr lang="en-US" sz="2000" dirty="0">
                <a:latin typeface="Avenir" panose="02000503020000020003" pitchFamily="2" charset="0"/>
              </a:rPr>
              <a:t>When the Solenoid is fully powered up, it has as much energy as 11 Toyota SUVs traveling at 75 MPH on the highway or 8 pounds of TNT! Yes….even more energy than that Torus magnet next to it.</a:t>
            </a:r>
          </a:p>
          <a:p>
            <a:endParaRPr lang="en-US" sz="2000" dirty="0">
              <a:latin typeface="Avenir" panose="02000503020000020003" pitchFamily="2" charset="0"/>
            </a:endParaRPr>
          </a:p>
          <a:p>
            <a:pPr marL="342900" indent="-342900">
              <a:buFont typeface="Arial" panose="020B0604020202020204" pitchFamily="34" charset="0"/>
              <a:buChar char="•"/>
            </a:pPr>
            <a:r>
              <a:rPr lang="en-US" sz="2000" dirty="0">
                <a:latin typeface="Avenir" panose="02000503020000020003" pitchFamily="2" charset="0"/>
              </a:rPr>
              <a:t>Niobium Titanium is the superconductor used in the Solenoid coils. The metal Niobium is presently only mined in two places on Earth – Brazil and Canada.</a:t>
            </a:r>
          </a:p>
          <a:p>
            <a:pPr marL="342900" indent="-342900">
              <a:buFont typeface="Arial" panose="020B0604020202020204" pitchFamily="34" charset="0"/>
              <a:buChar char="•"/>
            </a:pPr>
            <a:endParaRPr lang="en-US" sz="2000" dirty="0">
              <a:latin typeface="Avenir" panose="02000503020000020003" pitchFamily="2" charset="0"/>
            </a:endParaRPr>
          </a:p>
          <a:p>
            <a:pPr marL="342900" indent="-342900">
              <a:buFont typeface="Arial" panose="020B0604020202020204" pitchFamily="34" charset="0"/>
              <a:buChar char="•"/>
            </a:pPr>
            <a:r>
              <a:rPr lang="en-US" sz="2000" dirty="0">
                <a:latin typeface="Avenir" panose="02000503020000020003" pitchFamily="2" charset="0"/>
              </a:rPr>
              <a:t>The magnetic field produced by the Solenoid magnet is more than 100000  times stronger that the Earth’s magnetic field!</a:t>
            </a:r>
          </a:p>
          <a:p>
            <a:pPr marL="342900" indent="-342900">
              <a:buFont typeface="Arial" panose="020B0604020202020204" pitchFamily="34" charset="0"/>
              <a:buChar char="•"/>
            </a:pPr>
            <a:endParaRPr lang="en-US" sz="2000" dirty="0">
              <a:latin typeface="Avenir" panose="02000503020000020003" pitchFamily="2" charset="0"/>
            </a:endParaRPr>
          </a:p>
          <a:p>
            <a:pPr marL="342900" indent="-342900">
              <a:buFont typeface="Arial" panose="020B0604020202020204" pitchFamily="34" charset="0"/>
              <a:buChar char="•"/>
            </a:pPr>
            <a:r>
              <a:rPr lang="en-US" sz="2000" dirty="0">
                <a:latin typeface="Avenir" panose="02000503020000020003" pitchFamily="2" charset="0"/>
              </a:rPr>
              <a:t>The central bore of the Solenoid is large enough for you to crawl into it…….don’t do it though!</a:t>
            </a:r>
          </a:p>
          <a:p>
            <a:pPr marL="342900" indent="-342900">
              <a:buFont typeface="Arial" panose="020B0604020202020204" pitchFamily="34" charset="0"/>
              <a:buChar char="•"/>
            </a:pPr>
            <a:endParaRPr lang="en-US" sz="2000" dirty="0">
              <a:latin typeface="Avenir" panose="02000503020000020003" pitchFamily="2" charset="0"/>
            </a:endParaRPr>
          </a:p>
          <a:p>
            <a:pPr marL="342900" indent="-342900">
              <a:buFont typeface="Arial" panose="020B0604020202020204" pitchFamily="34" charset="0"/>
              <a:buChar char="•"/>
            </a:pPr>
            <a:r>
              <a:rPr lang="en-US" sz="2000" b="1" dirty="0">
                <a:solidFill>
                  <a:srgbClr val="FF0000"/>
                </a:solidFill>
                <a:latin typeface="Avenir" panose="02000503020000020003" pitchFamily="2" charset="0"/>
              </a:rPr>
              <a:t>YOU ARE STANDING NEXT TO A UNIQUE SUPERCONDUCTING MAGNET!              </a:t>
            </a:r>
            <a:r>
              <a:rPr lang="en-US" sz="2000" b="1" dirty="0">
                <a:solidFill>
                  <a:srgbClr val="FF0000"/>
                </a:solidFill>
                <a:latin typeface="Avenir" panose="02000503020000020003" pitchFamily="2" charset="0"/>
                <a:sym typeface="Wingdings" panose="05000000000000000000" pitchFamily="2" charset="2"/>
              </a:rPr>
              <a:t>Go on… take a selfie with </a:t>
            </a:r>
            <a:r>
              <a:rPr lang="en-US" sz="2000" b="1">
                <a:solidFill>
                  <a:srgbClr val="FF0000"/>
                </a:solidFill>
                <a:latin typeface="Avenir" panose="02000503020000020003" pitchFamily="2" charset="0"/>
                <a:sym typeface="Wingdings" panose="05000000000000000000" pitchFamily="2" charset="2"/>
              </a:rPr>
              <a:t>the </a:t>
            </a:r>
            <a:r>
              <a:rPr lang="en-US" sz="2000" b="1">
                <a:solidFill>
                  <a:srgbClr val="FF0000"/>
                </a:solidFill>
                <a:latin typeface="Avenir" panose="02000503020000020003" pitchFamily="2" charset="0"/>
              </a:rPr>
              <a:t>CLAS12  </a:t>
            </a:r>
            <a:r>
              <a:rPr lang="en-US" sz="2000" b="1">
                <a:solidFill>
                  <a:srgbClr val="FF0000"/>
                </a:solidFill>
                <a:latin typeface="Avenir" panose="02000503020000020003" pitchFamily="2" charset="0"/>
                <a:sym typeface="Wingdings" panose="05000000000000000000" pitchFamily="2" charset="2"/>
              </a:rPr>
              <a:t>Solenoid </a:t>
            </a:r>
            <a:r>
              <a:rPr lang="en-US" sz="2000" b="1" dirty="0">
                <a:solidFill>
                  <a:srgbClr val="FF0000"/>
                </a:solidFill>
                <a:latin typeface="Avenir" panose="02000503020000020003" pitchFamily="2" charset="0"/>
                <a:sym typeface="Wingdings" panose="05000000000000000000" pitchFamily="2" charset="2"/>
              </a:rPr>
              <a:t>and tell the world!</a:t>
            </a:r>
            <a:endParaRPr lang="en-US" sz="2000" b="1" dirty="0">
              <a:solidFill>
                <a:srgbClr val="FF0000"/>
              </a:solidFill>
              <a:latin typeface="Avenir" panose="02000503020000020003" pitchFamily="2" charset="0"/>
            </a:endParaRPr>
          </a:p>
        </p:txBody>
      </p:sp>
      <p:sp>
        <p:nvSpPr>
          <p:cNvPr id="117" name="TextBox 116">
            <a:extLst>
              <a:ext uri="{FF2B5EF4-FFF2-40B4-BE49-F238E27FC236}">
                <a16:creationId xmlns:a16="http://schemas.microsoft.com/office/drawing/2014/main" id="{419DCABD-DA3F-1847-AFC9-5CA89AADAD05}"/>
              </a:ext>
            </a:extLst>
          </p:cNvPr>
          <p:cNvSpPr txBox="1"/>
          <p:nvPr/>
        </p:nvSpPr>
        <p:spPr>
          <a:xfrm>
            <a:off x="7867511" y="9035714"/>
            <a:ext cx="6150568" cy="2077492"/>
          </a:xfrm>
          <a:prstGeom prst="rect">
            <a:avLst/>
          </a:prstGeom>
          <a:noFill/>
          <a:ln>
            <a:solidFill>
              <a:schemeClr val="accent1">
                <a:shade val="50000"/>
              </a:schemeClr>
            </a:solidFill>
          </a:ln>
        </p:spPr>
        <p:txBody>
          <a:bodyPr wrap="square" tIns="91440" rtlCol="0">
            <a:spAutoFit/>
          </a:bodyPr>
          <a:lstStyle/>
          <a:p>
            <a:r>
              <a:rPr lang="en-US" i="1" dirty="0">
                <a:latin typeface="Avenir" panose="02000503020000020003" pitchFamily="2" charset="0"/>
              </a:rPr>
              <a:t>Left</a:t>
            </a:r>
            <a:r>
              <a:rPr lang="en-US" dirty="0">
                <a:latin typeface="Avenir" panose="02000503020000020003" pitchFamily="2" charset="0"/>
              </a:rPr>
              <a:t>: The Solenoid magnet has 5 superconducting coils located within a vacuum jacket.  The coils are cooled to </a:t>
            </a:r>
          </a:p>
          <a:p>
            <a:r>
              <a:rPr lang="en-US" dirty="0">
                <a:latin typeface="Avenir" panose="02000503020000020003" pitchFamily="2" charset="0"/>
              </a:rPr>
              <a:t>-268</a:t>
            </a:r>
            <a:r>
              <a:rPr lang="en-US" baseline="30000" dirty="0">
                <a:latin typeface="Avenir" panose="02000503020000020003" pitchFamily="2" charset="0"/>
              </a:rPr>
              <a:t>o</a:t>
            </a:r>
            <a:r>
              <a:rPr lang="en-US" dirty="0">
                <a:latin typeface="Avenir" panose="02000503020000020003" pitchFamily="2" charset="0"/>
              </a:rPr>
              <a:t>C (-450</a:t>
            </a:r>
            <a:r>
              <a:rPr lang="en-US" baseline="30000" dirty="0">
                <a:latin typeface="Avenir" panose="02000503020000020003" pitchFamily="2" charset="0"/>
              </a:rPr>
              <a:t>o</a:t>
            </a:r>
            <a:r>
              <a:rPr lang="en-US" dirty="0">
                <a:latin typeface="Avenir" panose="02000503020000020003" pitchFamily="2" charset="0"/>
              </a:rPr>
              <a:t>F). The vacuum jacket is like a thermos flask but in this case helps to keep the coils cold rather than hot.</a:t>
            </a:r>
          </a:p>
          <a:p>
            <a:r>
              <a:rPr lang="en-US" i="1" dirty="0">
                <a:latin typeface="Avenir" panose="02000503020000020003" pitchFamily="2" charset="0"/>
              </a:rPr>
              <a:t>Below</a:t>
            </a:r>
            <a:r>
              <a:rPr lang="en-US" dirty="0">
                <a:latin typeface="Avenir" panose="02000503020000020003" pitchFamily="2" charset="0"/>
              </a:rPr>
              <a:t>: The Solenoid magnet surrounded by physics detectors</a:t>
            </a:r>
          </a:p>
        </p:txBody>
      </p:sp>
      <p:sp>
        <p:nvSpPr>
          <p:cNvPr id="119" name="TextBox 118">
            <a:extLst>
              <a:ext uri="{FF2B5EF4-FFF2-40B4-BE49-F238E27FC236}">
                <a16:creationId xmlns:a16="http://schemas.microsoft.com/office/drawing/2014/main" id="{1392D772-51D1-9249-8E0A-45A30B167231}"/>
              </a:ext>
            </a:extLst>
          </p:cNvPr>
          <p:cNvSpPr txBox="1"/>
          <p:nvPr/>
        </p:nvSpPr>
        <p:spPr>
          <a:xfrm>
            <a:off x="278698" y="33040582"/>
            <a:ext cx="10794864" cy="415498"/>
          </a:xfrm>
          <a:prstGeom prst="rect">
            <a:avLst/>
          </a:prstGeom>
          <a:noFill/>
          <a:ln>
            <a:solidFill>
              <a:schemeClr val="accent1">
                <a:shade val="50000"/>
              </a:schemeClr>
            </a:solidFill>
          </a:ln>
        </p:spPr>
        <p:txBody>
          <a:bodyPr wrap="square" tIns="91440" rtlCol="0">
            <a:spAutoFit/>
          </a:bodyPr>
          <a:lstStyle/>
          <a:p>
            <a:pPr algn="ctr"/>
            <a:r>
              <a:rPr lang="en-US" dirty="0">
                <a:latin typeface="Avenir" panose="02000503020000020003" pitchFamily="2" charset="0"/>
              </a:rPr>
              <a:t>Superconducting coils being wound at Everson-Tesla </a:t>
            </a:r>
            <a:r>
              <a:rPr lang="en-US" dirty="0" err="1">
                <a:latin typeface="Avenir" panose="02000503020000020003" pitchFamily="2" charset="0"/>
              </a:rPr>
              <a:t>Inc</a:t>
            </a:r>
            <a:r>
              <a:rPr lang="en-US" dirty="0">
                <a:latin typeface="Avenir" panose="02000503020000020003" pitchFamily="2" charset="0"/>
              </a:rPr>
              <a:t>, Nazareth, PA</a:t>
            </a:r>
          </a:p>
        </p:txBody>
      </p:sp>
      <p:sp>
        <p:nvSpPr>
          <p:cNvPr id="129" name="TextBox 128">
            <a:extLst>
              <a:ext uri="{FF2B5EF4-FFF2-40B4-BE49-F238E27FC236}">
                <a16:creationId xmlns:a16="http://schemas.microsoft.com/office/drawing/2014/main" id="{7C04ECAE-6054-C742-B40A-70317B23DFBA}"/>
              </a:ext>
            </a:extLst>
          </p:cNvPr>
          <p:cNvSpPr txBox="1"/>
          <p:nvPr/>
        </p:nvSpPr>
        <p:spPr>
          <a:xfrm>
            <a:off x="14638337" y="21815368"/>
            <a:ext cx="15213420" cy="1246495"/>
          </a:xfrm>
          <a:prstGeom prst="rect">
            <a:avLst/>
          </a:prstGeom>
          <a:noFill/>
          <a:ln>
            <a:solidFill>
              <a:schemeClr val="accent1">
                <a:shade val="50000"/>
              </a:schemeClr>
            </a:solidFill>
          </a:ln>
        </p:spPr>
        <p:txBody>
          <a:bodyPr wrap="square" tIns="91440" rtlCol="0">
            <a:spAutoFit/>
          </a:bodyPr>
          <a:lstStyle/>
          <a:p>
            <a:pPr algn="just"/>
            <a:r>
              <a:rPr lang="en-US" dirty="0">
                <a:latin typeface="Avenir" panose="02000503020000020003" pitchFamily="2" charset="0"/>
              </a:rPr>
              <a:t>Some design calculations and tests. </a:t>
            </a:r>
            <a:r>
              <a:rPr lang="en-US" i="1" dirty="0">
                <a:latin typeface="Avenir" panose="02000503020000020003" pitchFamily="2" charset="0"/>
              </a:rPr>
              <a:t>Top left</a:t>
            </a:r>
            <a:r>
              <a:rPr lang="en-US" dirty="0">
                <a:latin typeface="Avenir" panose="02000503020000020003" pitchFamily="2" charset="0"/>
              </a:rPr>
              <a:t>: Magnetic field produced by the solenoid </a:t>
            </a:r>
            <a:r>
              <a:rPr lang="en-US" i="1" dirty="0">
                <a:latin typeface="Avenir" panose="02000503020000020003" pitchFamily="2" charset="0"/>
              </a:rPr>
              <a:t>Top Right</a:t>
            </a:r>
            <a:r>
              <a:rPr lang="en-US" dirty="0">
                <a:latin typeface="Avenir" panose="02000503020000020003" pitchFamily="2" charset="0"/>
              </a:rPr>
              <a:t>: Calculation of coil resistances, voltages and temperatures during a quench.  </a:t>
            </a:r>
            <a:r>
              <a:rPr lang="en-US" i="1" dirty="0">
                <a:latin typeface="Avenir" panose="02000503020000020003" pitchFamily="2" charset="0"/>
              </a:rPr>
              <a:t>Middle Left</a:t>
            </a:r>
            <a:r>
              <a:rPr lang="en-US" dirty="0">
                <a:latin typeface="Avenir" panose="02000503020000020003" pitchFamily="2" charset="0"/>
              </a:rPr>
              <a:t>: Design of the superconducting coils. </a:t>
            </a:r>
            <a:r>
              <a:rPr lang="en-US" i="1" dirty="0">
                <a:latin typeface="Avenir" panose="02000503020000020003" pitchFamily="2" charset="0"/>
              </a:rPr>
              <a:t>Bottom Left</a:t>
            </a:r>
            <a:r>
              <a:rPr lang="en-US" dirty="0">
                <a:latin typeface="Avenir" panose="02000503020000020003" pitchFamily="2" charset="0"/>
              </a:rPr>
              <a:t>: Testing the mechanical strength of a stack of superconductors. </a:t>
            </a:r>
            <a:r>
              <a:rPr lang="en-US" i="1" dirty="0">
                <a:latin typeface="Avenir" panose="02000503020000020003" pitchFamily="2" charset="0"/>
              </a:rPr>
              <a:t>Bottom Middle: </a:t>
            </a:r>
            <a:r>
              <a:rPr lang="en-US" dirty="0">
                <a:latin typeface="Avenir" panose="02000503020000020003" pitchFamily="2" charset="0"/>
              </a:rPr>
              <a:t>Electrical circuit for the Solenoid </a:t>
            </a:r>
            <a:r>
              <a:rPr lang="en-US" i="1" dirty="0">
                <a:latin typeface="Avenir" panose="02000503020000020003" pitchFamily="2" charset="0"/>
              </a:rPr>
              <a:t>Bottom Right </a:t>
            </a:r>
            <a:r>
              <a:rPr lang="en-US" dirty="0">
                <a:latin typeface="Avenir" panose="02000503020000020003" pitchFamily="2" charset="0"/>
              </a:rPr>
              <a:t>: Checking to see how the magnetic fields from the Torus and the Solenoid interact with each other.</a:t>
            </a:r>
          </a:p>
        </p:txBody>
      </p:sp>
      <p:grpSp>
        <p:nvGrpSpPr>
          <p:cNvPr id="97" name="Group 15"/>
          <p:cNvGrpSpPr>
            <a:grpSpLocks/>
          </p:cNvGrpSpPr>
          <p:nvPr/>
        </p:nvGrpSpPr>
        <p:grpSpPr bwMode="auto">
          <a:xfrm>
            <a:off x="7893165" y="11178747"/>
            <a:ext cx="6093491" cy="4664283"/>
            <a:chOff x="2450077" y="1264002"/>
            <a:chExt cx="6465323" cy="5131847"/>
          </a:xfrm>
        </p:grpSpPr>
        <p:pic>
          <p:nvPicPr>
            <p:cNvPr id="98" name="Picture 97"/>
            <p:cNvPicPr>
              <a:picLocks/>
            </p:cNvPicPr>
            <p:nvPr/>
          </p:nvPicPr>
          <p:blipFill>
            <a:blip r:embed="rId5"/>
            <a:srcRect l="-613" b="1396"/>
            <a:stretch>
              <a:fillRect/>
            </a:stretch>
          </p:blipFill>
          <p:spPr bwMode="auto">
            <a:xfrm>
              <a:off x="2450077" y="1264002"/>
              <a:ext cx="6465323" cy="5131847"/>
            </a:xfrm>
            <a:prstGeom prst="rect">
              <a:avLst/>
            </a:prstGeom>
          </p:spPr>
        </p:pic>
        <p:sp>
          <p:nvSpPr>
            <p:cNvPr id="104" name="Rectangle 21"/>
            <p:cNvSpPr>
              <a:spLocks noChangeArrowheads="1"/>
            </p:cNvSpPr>
            <p:nvPr/>
          </p:nvSpPr>
          <p:spPr bwMode="auto">
            <a:xfrm>
              <a:off x="2515025" y="5710106"/>
              <a:ext cx="1447807" cy="685743"/>
            </a:xfrm>
            <a:prstGeom prst="rect">
              <a:avLst/>
            </a:prstGeom>
            <a:solidFill>
              <a:srgbClr val="2A2A2A"/>
            </a:solidFill>
            <a:ln w="9525">
              <a:noFill/>
              <a:round/>
              <a:headEnd/>
              <a:tailEnd/>
            </a:ln>
          </p:spPr>
          <p:txBody>
            <a:bodyPr>
              <a:prstTxWarp prst="textNoShape">
                <a:avLst/>
              </a:prstTxWarp>
            </a:bodyPr>
            <a:lstStyle/>
            <a:p>
              <a:pPr eaLnBrk="0" hangingPunct="0"/>
              <a:endParaRPr lang="en-US" sz="2400">
                <a:latin typeface="Times" pitchFamily="-110" charset="0"/>
              </a:endParaRPr>
            </a:p>
          </p:txBody>
        </p:sp>
      </p:grpSp>
      <p:pic>
        <p:nvPicPr>
          <p:cNvPr id="113" name="Picture 112"/>
          <p:cNvPicPr/>
          <p:nvPr/>
        </p:nvPicPr>
        <p:blipFill>
          <a:blip r:embed="rId6"/>
          <a:srcRect/>
          <a:stretch>
            <a:fillRect/>
          </a:stretch>
        </p:blipFill>
        <p:spPr bwMode="auto">
          <a:xfrm>
            <a:off x="9318919" y="17305534"/>
            <a:ext cx="4683164" cy="4871983"/>
          </a:xfrm>
          <a:prstGeom prst="rect">
            <a:avLst/>
          </a:prstGeom>
          <a:noFill/>
          <a:ln w="12700" cmpd="sng">
            <a:solidFill>
              <a:schemeClr val="tx1"/>
            </a:solidFill>
            <a:miter lim="800000"/>
            <a:headEnd/>
            <a:tailEnd/>
          </a:ln>
          <a:effectLst/>
        </p:spPr>
      </p:pic>
      <p:sp>
        <p:nvSpPr>
          <p:cNvPr id="50" name="TextBox 49">
            <a:extLst>
              <a:ext uri="{FF2B5EF4-FFF2-40B4-BE49-F238E27FC236}">
                <a16:creationId xmlns:a16="http://schemas.microsoft.com/office/drawing/2014/main" id="{1392D772-51D1-9249-8E0A-45A30B167231}"/>
              </a:ext>
            </a:extLst>
          </p:cNvPr>
          <p:cNvSpPr txBox="1"/>
          <p:nvPr/>
        </p:nvSpPr>
        <p:spPr>
          <a:xfrm>
            <a:off x="11225962" y="32829125"/>
            <a:ext cx="6496684" cy="692497"/>
          </a:xfrm>
          <a:prstGeom prst="rect">
            <a:avLst/>
          </a:prstGeom>
          <a:noFill/>
          <a:ln>
            <a:solidFill>
              <a:schemeClr val="accent1">
                <a:shade val="50000"/>
              </a:schemeClr>
            </a:solidFill>
          </a:ln>
        </p:spPr>
        <p:txBody>
          <a:bodyPr wrap="square" tIns="91440" rtlCol="0">
            <a:spAutoFit/>
          </a:bodyPr>
          <a:lstStyle/>
          <a:p>
            <a:pPr algn="ctr"/>
            <a:r>
              <a:rPr lang="en-US" dirty="0">
                <a:latin typeface="Avenir" panose="02000503020000020003" pitchFamily="2" charset="0"/>
              </a:rPr>
              <a:t>Superconducting coils being prepared for potting with epoxy resin</a:t>
            </a:r>
          </a:p>
        </p:txBody>
      </p:sp>
      <p:sp>
        <p:nvSpPr>
          <p:cNvPr id="51" name="TextBox 50">
            <a:extLst>
              <a:ext uri="{FF2B5EF4-FFF2-40B4-BE49-F238E27FC236}">
                <a16:creationId xmlns:a16="http://schemas.microsoft.com/office/drawing/2014/main" id="{1392D772-51D1-9249-8E0A-45A30B167231}"/>
              </a:ext>
            </a:extLst>
          </p:cNvPr>
          <p:cNvSpPr txBox="1"/>
          <p:nvPr/>
        </p:nvSpPr>
        <p:spPr>
          <a:xfrm>
            <a:off x="13986656" y="41619981"/>
            <a:ext cx="4414533" cy="969496"/>
          </a:xfrm>
          <a:prstGeom prst="rect">
            <a:avLst/>
          </a:prstGeom>
          <a:noFill/>
          <a:ln>
            <a:solidFill>
              <a:schemeClr val="accent1">
                <a:shade val="50000"/>
              </a:schemeClr>
            </a:solidFill>
          </a:ln>
        </p:spPr>
        <p:txBody>
          <a:bodyPr wrap="square" tIns="91440" rtlCol="0">
            <a:spAutoFit/>
          </a:bodyPr>
          <a:lstStyle/>
          <a:p>
            <a:pPr algn="ctr"/>
            <a:r>
              <a:rPr lang="en-US" dirty="0">
                <a:latin typeface="Avenir" panose="02000503020000020003" pitchFamily="2" charset="0"/>
              </a:rPr>
              <a:t>Installing the Copper cooling fingers which are used to cool the coils to liquid Helium temperatures</a:t>
            </a:r>
          </a:p>
        </p:txBody>
      </p:sp>
      <p:sp>
        <p:nvSpPr>
          <p:cNvPr id="52" name="TextBox 51">
            <a:extLst>
              <a:ext uri="{FF2B5EF4-FFF2-40B4-BE49-F238E27FC236}">
                <a16:creationId xmlns:a16="http://schemas.microsoft.com/office/drawing/2014/main" id="{1392D772-51D1-9249-8E0A-45A30B167231}"/>
              </a:ext>
            </a:extLst>
          </p:cNvPr>
          <p:cNvSpPr txBox="1"/>
          <p:nvPr/>
        </p:nvSpPr>
        <p:spPr>
          <a:xfrm>
            <a:off x="9318919" y="22326803"/>
            <a:ext cx="4683164" cy="692497"/>
          </a:xfrm>
          <a:prstGeom prst="rect">
            <a:avLst/>
          </a:prstGeom>
          <a:noFill/>
          <a:ln>
            <a:solidFill>
              <a:schemeClr val="accent1">
                <a:shade val="50000"/>
              </a:schemeClr>
            </a:solidFill>
          </a:ln>
        </p:spPr>
        <p:txBody>
          <a:bodyPr wrap="square" tIns="91440" rtlCol="0">
            <a:spAutoFit/>
          </a:bodyPr>
          <a:lstStyle/>
          <a:p>
            <a:pPr algn="ctr"/>
            <a:r>
              <a:rPr lang="en-US" dirty="0">
                <a:latin typeface="Avenir" panose="02000503020000020003" pitchFamily="2" charset="0"/>
              </a:rPr>
              <a:t>Superconducting wire (Niobium Titanium or </a:t>
            </a:r>
            <a:r>
              <a:rPr lang="en-US" dirty="0" err="1">
                <a:latin typeface="Avenir" panose="02000503020000020003" pitchFamily="2" charset="0"/>
              </a:rPr>
              <a:t>NbTi</a:t>
            </a:r>
            <a:r>
              <a:rPr lang="en-US" dirty="0">
                <a:latin typeface="Avenir" panose="02000503020000020003" pitchFamily="2" charset="0"/>
              </a:rPr>
              <a:t>)</a:t>
            </a:r>
          </a:p>
        </p:txBody>
      </p:sp>
      <p:sp>
        <p:nvSpPr>
          <p:cNvPr id="54" name="TextBox 53">
            <a:extLst>
              <a:ext uri="{FF2B5EF4-FFF2-40B4-BE49-F238E27FC236}">
                <a16:creationId xmlns:a16="http://schemas.microsoft.com/office/drawing/2014/main" id="{1392D772-51D1-9249-8E0A-45A30B167231}"/>
              </a:ext>
            </a:extLst>
          </p:cNvPr>
          <p:cNvSpPr txBox="1"/>
          <p:nvPr/>
        </p:nvSpPr>
        <p:spPr>
          <a:xfrm>
            <a:off x="18516191" y="41896980"/>
            <a:ext cx="4724400" cy="692497"/>
          </a:xfrm>
          <a:prstGeom prst="rect">
            <a:avLst/>
          </a:prstGeom>
          <a:noFill/>
          <a:ln>
            <a:solidFill>
              <a:schemeClr val="accent1">
                <a:shade val="50000"/>
              </a:schemeClr>
            </a:solidFill>
          </a:ln>
        </p:spPr>
        <p:txBody>
          <a:bodyPr wrap="square" tIns="91440" rtlCol="0">
            <a:spAutoFit/>
          </a:bodyPr>
          <a:lstStyle/>
          <a:p>
            <a:pPr algn="ctr"/>
            <a:r>
              <a:rPr lang="en-US">
                <a:latin typeface="Avenir" panose="02000503020000020003" pitchFamily="2" charset="0"/>
              </a:rPr>
              <a:t>Installing  physics </a:t>
            </a:r>
            <a:r>
              <a:rPr lang="en-US" dirty="0">
                <a:latin typeface="Avenir" panose="02000503020000020003" pitchFamily="2" charset="0"/>
              </a:rPr>
              <a:t>detectors in and around the solenoid at JLab</a:t>
            </a:r>
          </a:p>
        </p:txBody>
      </p:sp>
      <p:pic>
        <p:nvPicPr>
          <p:cNvPr id="49" name="Picture 1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1991" y="17314482"/>
            <a:ext cx="8796659" cy="55800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5" name="Picture 1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790650" y="241284"/>
            <a:ext cx="3268434" cy="37084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6" name="Picture 14"/>
          <p:cNvPicPr>
            <a:picLocks noChangeAspect="1" noChangeArrowheads="1"/>
          </p:cNvPicPr>
          <p:nvPr/>
        </p:nvPicPr>
        <p:blipFill rotWithShape="1">
          <a:blip r:embed="rId8">
            <a:extLst>
              <a:ext uri="{28A0092B-C50C-407E-A947-70E740481C1C}">
                <a14:useLocalDpi xmlns:a14="http://schemas.microsoft.com/office/drawing/2010/main" val="0"/>
              </a:ext>
            </a:extLst>
          </a:blip>
          <a:srcRect l="16755" t="26388" r="2332"/>
          <a:stretch/>
        </p:blipFill>
        <p:spPr bwMode="auto">
          <a:xfrm>
            <a:off x="465137" y="8964878"/>
            <a:ext cx="7247574" cy="6890493"/>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3240591" y="5257058"/>
            <a:ext cx="6718392" cy="10369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4626908" y="5293349"/>
            <a:ext cx="8417354" cy="65213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4613414" y="11968165"/>
            <a:ext cx="8417354" cy="4561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6088806" y="15816624"/>
            <a:ext cx="3748849" cy="5911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4681200" y="16645324"/>
            <a:ext cx="3621583" cy="5008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007301" y="17076710"/>
            <a:ext cx="6376987" cy="3975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60554" y="24436625"/>
            <a:ext cx="10794864" cy="84695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7893190" y="24435343"/>
            <a:ext cx="5468460" cy="8267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1225962" y="24434325"/>
            <a:ext cx="6496684" cy="820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5" name="TextBox 134">
            <a:extLst>
              <a:ext uri="{FF2B5EF4-FFF2-40B4-BE49-F238E27FC236}">
                <a16:creationId xmlns:a16="http://schemas.microsoft.com/office/drawing/2014/main" id="{1392D772-51D1-9249-8E0A-45A30B167231}"/>
              </a:ext>
            </a:extLst>
          </p:cNvPr>
          <p:cNvSpPr txBox="1"/>
          <p:nvPr/>
        </p:nvSpPr>
        <p:spPr>
          <a:xfrm>
            <a:off x="17846190" y="32829124"/>
            <a:ext cx="5515460" cy="692497"/>
          </a:xfrm>
          <a:prstGeom prst="rect">
            <a:avLst/>
          </a:prstGeom>
          <a:noFill/>
          <a:ln>
            <a:solidFill>
              <a:schemeClr val="accent1">
                <a:shade val="50000"/>
              </a:schemeClr>
            </a:solidFill>
          </a:ln>
        </p:spPr>
        <p:txBody>
          <a:bodyPr wrap="square" tIns="91440" rtlCol="0">
            <a:spAutoFit/>
          </a:bodyPr>
          <a:lstStyle/>
          <a:p>
            <a:pPr algn="ctr"/>
            <a:r>
              <a:rPr lang="en-US" dirty="0">
                <a:latin typeface="Avenir" panose="02000503020000020003" pitchFamily="2" charset="0"/>
              </a:rPr>
              <a:t>Superconducting coils being fitted together using liquid Nitrogen</a:t>
            </a:r>
          </a:p>
        </p:txBody>
      </p:sp>
      <p:pic>
        <p:nvPicPr>
          <p:cNvPr id="1035" name="Picture 11"/>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3986656" y="33670619"/>
            <a:ext cx="4406813" cy="7878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6" name="Picture 12"/>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97067" y="33647631"/>
            <a:ext cx="13559290" cy="8427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6" name="TextBox 135">
            <a:extLst>
              <a:ext uri="{FF2B5EF4-FFF2-40B4-BE49-F238E27FC236}">
                <a16:creationId xmlns:a16="http://schemas.microsoft.com/office/drawing/2014/main" id="{1392D772-51D1-9249-8E0A-45A30B167231}"/>
              </a:ext>
            </a:extLst>
          </p:cNvPr>
          <p:cNvSpPr txBox="1"/>
          <p:nvPr/>
        </p:nvSpPr>
        <p:spPr>
          <a:xfrm>
            <a:off x="278698" y="42140349"/>
            <a:ext cx="13592956" cy="415498"/>
          </a:xfrm>
          <a:prstGeom prst="rect">
            <a:avLst/>
          </a:prstGeom>
          <a:noFill/>
          <a:ln>
            <a:solidFill>
              <a:schemeClr val="accent1">
                <a:shade val="50000"/>
              </a:schemeClr>
            </a:solidFill>
          </a:ln>
        </p:spPr>
        <p:txBody>
          <a:bodyPr wrap="square" tIns="91440" rtlCol="0">
            <a:spAutoFit/>
          </a:bodyPr>
          <a:lstStyle/>
          <a:p>
            <a:pPr algn="ctr"/>
            <a:r>
              <a:rPr lang="en-US" dirty="0">
                <a:latin typeface="Avenir" panose="02000503020000020003" pitchFamily="2" charset="0"/>
              </a:rPr>
              <a:t>Inserting the finished superconducting coils into their vacuum jacket</a:t>
            </a:r>
          </a:p>
        </p:txBody>
      </p:sp>
      <p:pic>
        <p:nvPicPr>
          <p:cNvPr id="1038" name="Picture 14"/>
          <p:cNvPicPr>
            <a:picLocks noChangeAspect="1" noChangeArrowheads="1"/>
          </p:cNvPicPr>
          <p:nvPr/>
        </p:nvPicPr>
        <p:blipFill rotWithShape="1">
          <a:blip r:embed="rId20">
            <a:extLst>
              <a:ext uri="{28A0092B-C50C-407E-A947-70E740481C1C}">
                <a14:useLocalDpi xmlns:a14="http://schemas.microsoft.com/office/drawing/2010/main" val="0"/>
              </a:ext>
            </a:extLst>
          </a:blip>
          <a:srcRect l="14513" r="23857"/>
          <a:stretch/>
        </p:blipFill>
        <p:spPr bwMode="auto">
          <a:xfrm>
            <a:off x="18516191" y="33670619"/>
            <a:ext cx="4724400" cy="8155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3540</TotalTime>
  <Words>629</Words>
  <Application>Microsoft Macintosh PowerPoint</Application>
  <PresentationFormat>Custom</PresentationFormat>
  <Paragraphs>46</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Avenir</vt:lpstr>
      <vt:lpstr>Calibri</vt:lpstr>
      <vt:lpstr>Times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Ruben Fair</dc:creator>
  <cp:lastModifiedBy>Maurizio Ungaro</cp:lastModifiedBy>
  <cp:revision>298</cp:revision>
  <cp:lastPrinted>2018-04-25T20:58:51Z</cp:lastPrinted>
  <dcterms:created xsi:type="dcterms:W3CDTF">2006-08-16T00:00:00Z</dcterms:created>
  <dcterms:modified xsi:type="dcterms:W3CDTF">2024-05-02T13:39:45Z</dcterms:modified>
</cp:coreProperties>
</file>

<file path=docProps/thumbnail.jpeg>
</file>